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256" r:id="rId2"/>
    <p:sldId id="258" r:id="rId3"/>
    <p:sldId id="282" r:id="rId4"/>
    <p:sldId id="290" r:id="rId5"/>
    <p:sldId id="291" r:id="rId6"/>
    <p:sldId id="292" r:id="rId7"/>
    <p:sldId id="293" r:id="rId8"/>
    <p:sldId id="294" r:id="rId9"/>
    <p:sldId id="359" r:id="rId10"/>
    <p:sldId id="350" r:id="rId11"/>
    <p:sldId id="352" r:id="rId12"/>
    <p:sldId id="353" r:id="rId13"/>
    <p:sldId id="354" r:id="rId14"/>
    <p:sldId id="355" r:id="rId15"/>
    <p:sldId id="356" r:id="rId16"/>
    <p:sldId id="362" r:id="rId17"/>
    <p:sldId id="357" r:id="rId18"/>
    <p:sldId id="363" r:id="rId19"/>
    <p:sldId id="358" r:id="rId20"/>
    <p:sldId id="364" r:id="rId21"/>
    <p:sldId id="295" r:id="rId22"/>
    <p:sldId id="360" r:id="rId23"/>
    <p:sldId id="365" r:id="rId24"/>
    <p:sldId id="361" r:id="rId25"/>
    <p:sldId id="351" r:id="rId26"/>
    <p:sldId id="322" r:id="rId27"/>
    <p:sldId id="323" r:id="rId28"/>
    <p:sldId id="296" r:id="rId29"/>
    <p:sldId id="298" r:id="rId30"/>
    <p:sldId id="300" r:id="rId31"/>
    <p:sldId id="302" r:id="rId32"/>
    <p:sldId id="304" r:id="rId33"/>
    <p:sldId id="306" r:id="rId34"/>
    <p:sldId id="308" r:id="rId35"/>
    <p:sldId id="310" r:id="rId36"/>
    <p:sldId id="312" r:id="rId37"/>
    <p:sldId id="314" r:id="rId38"/>
    <p:sldId id="316" r:id="rId39"/>
    <p:sldId id="318" r:id="rId40"/>
    <p:sldId id="324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283" r:id="rId66"/>
    <p:sldId id="378" r:id="rId67"/>
    <p:sldId id="366" r:id="rId68"/>
    <p:sldId id="367" r:id="rId69"/>
    <p:sldId id="368" r:id="rId70"/>
    <p:sldId id="369" r:id="rId71"/>
    <p:sldId id="370" r:id="rId72"/>
    <p:sldId id="371" r:id="rId73"/>
    <p:sldId id="372" r:id="rId74"/>
    <p:sldId id="373" r:id="rId75"/>
    <p:sldId id="374" r:id="rId76"/>
    <p:sldId id="375" r:id="rId77"/>
    <p:sldId id="376" r:id="rId78"/>
    <p:sldId id="377" r:id="rId79"/>
    <p:sldId id="379" r:id="rId80"/>
    <p:sldId id="381" r:id="rId81"/>
    <p:sldId id="382" r:id="rId82"/>
    <p:sldId id="383" r:id="rId83"/>
    <p:sldId id="384" r:id="rId84"/>
    <p:sldId id="385" r:id="rId85"/>
    <p:sldId id="387" r:id="rId86"/>
    <p:sldId id="388" r:id="rId87"/>
    <p:sldId id="389" r:id="rId88"/>
    <p:sldId id="390" r:id="rId89"/>
    <p:sldId id="391" r:id="rId90"/>
    <p:sldId id="392" r:id="rId91"/>
    <p:sldId id="284" r:id="rId92"/>
    <p:sldId id="393" r:id="rId93"/>
    <p:sldId id="394" r:id="rId94"/>
    <p:sldId id="395" r:id="rId95"/>
    <p:sldId id="396" r:id="rId96"/>
    <p:sldId id="397" r:id="rId97"/>
    <p:sldId id="398" r:id="rId98"/>
    <p:sldId id="399" r:id="rId99"/>
    <p:sldId id="400" r:id="rId100"/>
    <p:sldId id="401" r:id="rId101"/>
    <p:sldId id="402" r:id="rId102"/>
    <p:sldId id="403" r:id="rId103"/>
    <p:sldId id="404" r:id="rId104"/>
    <p:sldId id="405" r:id="rId105"/>
    <p:sldId id="406" r:id="rId106"/>
    <p:sldId id="407" r:id="rId107"/>
    <p:sldId id="281" r:id="rId108"/>
    <p:sldId id="259" r:id="rId109"/>
    <p:sldId id="260" r:id="rId110"/>
    <p:sldId id="261" r:id="rId111"/>
    <p:sldId id="262" r:id="rId112"/>
    <p:sldId id="263" r:id="rId113"/>
    <p:sldId id="266" r:id="rId114"/>
    <p:sldId id="267" r:id="rId115"/>
    <p:sldId id="268" r:id="rId116"/>
    <p:sldId id="269" r:id="rId117"/>
    <p:sldId id="270" r:id="rId118"/>
    <p:sldId id="279" r:id="rId119"/>
    <p:sldId id="271" r:id="rId120"/>
    <p:sldId id="272" r:id="rId121"/>
    <p:sldId id="273" r:id="rId122"/>
    <p:sldId id="274" r:id="rId123"/>
    <p:sldId id="275" r:id="rId124"/>
    <p:sldId id="276" r:id="rId125"/>
    <p:sldId id="277" r:id="rId126"/>
    <p:sldId id="278" r:id="rId127"/>
    <p:sldId id="280" r:id="rId128"/>
    <p:sldId id="408" r:id="rId1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20317-E713-47F0-B56B-D7D5D5540CB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E39E3-0784-4B8C-9F9B-FA4AACFB23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526A0-0098-4293-8122-40BAB7BBEF04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06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526A0-0098-4293-8122-40BAB7BBEF04}" type="slidenum">
              <a:rPr lang="ru-RU" smtClean="0"/>
              <a:pPr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5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6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31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21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7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04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23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6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3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35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4D96C-91D5-4332-95B6-1BA4CE93D084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652B6-18A1-4316-A54A-E1C47B7A5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06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75.jpg"/><Relationship Id="rId4" Type="http://schemas.openxmlformats.org/officeDocument/2006/relationships/image" Target="../media/image85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https://gas-kvas.com/uploads/posts/2023-02/1676462844_gas-kvas-com-p-pedagogi-issledovateli-detskogo-risunka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69" y="0"/>
            <a:ext cx="937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8609" y="4472285"/>
            <a:ext cx="849784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Учительский </a:t>
            </a:r>
            <a:r>
              <a:rPr lang="ru-RU" sz="54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квиз</a:t>
            </a:r>
            <a:r>
              <a:rPr lang="ru-RU" sz="5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плиз</a:t>
            </a:r>
            <a:endParaRPr lang="ru-RU" sz="5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5850" y="1149716"/>
            <a:ext cx="9620249" cy="430887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 </a:t>
            </a:r>
            <a:r>
              <a:rPr lang="ru-RU" sz="4400" dirty="0"/>
              <a:t>В древнем Риме учителей языкознания называли грамматиком, чтения – литератором. Раб, сопровождающий детей в школу и обратно, именовался педагогом. Как назывался учитель арифметики?</a:t>
            </a:r>
            <a:endParaRPr lang="ru-RU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3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1124744"/>
            <a:ext cx="8226660" cy="5547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760" y="2979420"/>
            <a:ext cx="1920240" cy="8991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H:\где логика\чего не хватает\вес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672" y="1196752"/>
            <a:ext cx="5976664" cy="4771286"/>
          </a:xfrm>
          <a:prstGeom prst="rect">
            <a:avLst/>
          </a:prstGeom>
          <a:noFill/>
        </p:spPr>
      </p:pic>
      <p:pic>
        <p:nvPicPr>
          <p:cNvPr id="3075" name="Picture 3" descr="H:\где логика\чего не хватает\весы без стрел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672" y="1196752"/>
            <a:ext cx="5976664" cy="47712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2.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4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1628800"/>
            <a:ext cx="8619260" cy="33221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5680" y="3017520"/>
            <a:ext cx="960120" cy="838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3.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795" name="Picture 3" descr="H:\где логика\чего не хватает\есть звез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786" y="571480"/>
            <a:ext cx="7620000" cy="5715000"/>
          </a:xfrm>
          <a:prstGeom prst="rect">
            <a:avLst/>
          </a:prstGeom>
          <a:noFill/>
        </p:spPr>
      </p:pic>
      <p:pic>
        <p:nvPicPr>
          <p:cNvPr id="33794" name="Picture 2" descr="H:\где логика\чего не хватает\нет звезд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9787" y="571480"/>
            <a:ext cx="7620001" cy="5715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4.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5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836" y="1080354"/>
            <a:ext cx="7524328" cy="5444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5920" y="3276600"/>
            <a:ext cx="1310640" cy="1143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5.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7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832" y="1330459"/>
            <a:ext cx="7596336" cy="5190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832" y="1625350"/>
            <a:ext cx="689208" cy="2948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6.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993" name="Picture 1" descr="C:\Users\Света\Desktop\e7622a3530d2ab414012e9db4b3474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052737"/>
            <a:ext cx="8594502" cy="5328591"/>
          </a:xfrm>
          <a:prstGeom prst="rect">
            <a:avLst/>
          </a:prstGeom>
          <a:noFill/>
        </p:spPr>
      </p:pic>
      <p:pic>
        <p:nvPicPr>
          <p:cNvPr id="5" name="Picture 6" descr="http://print4you.com.ua/upload/iblock/e76/e7622a3530d2ab414012e9db4b3474a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0" y="1052737"/>
            <a:ext cx="8568952" cy="53127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7.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1022" y="2148185"/>
            <a:ext cx="9876615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5 ТУР</a:t>
            </a:r>
          </a:p>
          <a:p>
            <a:pPr algn="ctr"/>
            <a:r>
              <a:rPr lang="ru-RU" sz="9600" b="1" dirty="0" smtClean="0">
                <a:ln w="0"/>
              </a:rPr>
              <a:t>«Как говорится…»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7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30796" y="1744822"/>
            <a:ext cx="9730408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Определите, какая известная фраза учителя здесь зашифрована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21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98" y="384749"/>
            <a:ext cx="8118003" cy="60885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4726" y="384749"/>
            <a:ext cx="86754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39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12639" y="748010"/>
            <a:ext cx="6738128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1 ТУР</a:t>
            </a:r>
          </a:p>
          <a:p>
            <a:pPr algn="ctr"/>
            <a:r>
              <a:rPr lang="ru-RU" sz="9600" b="1" dirty="0" smtClean="0">
                <a:ln w="0"/>
              </a:rPr>
              <a:t>«Разминка»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9328" y="4468899"/>
            <a:ext cx="3764749" cy="132343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0"/>
                <a:solidFill>
                  <a:srgbClr val="FF0000"/>
                </a:solidFill>
              </a:rPr>
              <a:t>ОТВЕТЫ</a:t>
            </a:r>
            <a:endParaRPr lang="ru-RU" sz="8000" b="1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" y="2352174"/>
            <a:ext cx="3116179" cy="3116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53" y="2352174"/>
            <a:ext cx="3116179" cy="3116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3" y="2352174"/>
            <a:ext cx="3853825" cy="31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" y="2450431"/>
            <a:ext cx="3914274" cy="1957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31" y="2450431"/>
            <a:ext cx="2737071" cy="2271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25" y="2140952"/>
            <a:ext cx="4531896" cy="29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664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97" y="971549"/>
            <a:ext cx="9926840" cy="555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4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4" y="2011278"/>
            <a:ext cx="4020051" cy="2680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49" y="2011278"/>
            <a:ext cx="3984924" cy="2680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r="3661"/>
          <a:stretch/>
        </p:blipFill>
        <p:spPr>
          <a:xfrm>
            <a:off x="8753797" y="2011278"/>
            <a:ext cx="3295650" cy="26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45" y="693320"/>
            <a:ext cx="4286250" cy="571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87" y="4394731"/>
            <a:ext cx="3100444" cy="23287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74" y="3536255"/>
            <a:ext cx="3100444" cy="2328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635" y="4186378"/>
            <a:ext cx="3100444" cy="2328778"/>
          </a:xfrm>
          <a:prstGeom prst="rect">
            <a:avLst/>
          </a:prstGeom>
        </p:spPr>
      </p:pic>
      <p:pic>
        <p:nvPicPr>
          <p:cNvPr id="1026" name="Picture 2" descr="http://www.eduportal44.ru/Sharya/ds5/1/SiteAssets/SitePages/%D0%9C%D1%8B%20%D0%B2%D0%BC%D0%B5%D1%81%D1%82%D0%B5!/sozialnyi-proekt-my-vmes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77" y="769882"/>
            <a:ext cx="5445773" cy="29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4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3" r="14390"/>
          <a:stretch/>
        </p:blipFill>
        <p:spPr>
          <a:xfrm>
            <a:off x="2381249" y="384749"/>
            <a:ext cx="7381875" cy="59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983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562350"/>
            <a:ext cx="5215555" cy="3203031"/>
          </a:xfrm>
          <a:prstGeom prst="rect">
            <a:avLst/>
          </a:prstGeom>
        </p:spPr>
      </p:pic>
      <p:pic>
        <p:nvPicPr>
          <p:cNvPr id="2050" name="Picture 2" descr="http://cdn.7days.ru/pic/a13/977770/1419107/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42" y="384749"/>
            <a:ext cx="4959458" cy="330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03267" y="3155045"/>
            <a:ext cx="125226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0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https://contests.imef.ru/images/contest/98571304-2938-4152-8669-22a925948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1467633"/>
            <a:ext cx="4765674" cy="317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tvmedia.ru/uploads/news/202309/169573980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6" y="1467633"/>
            <a:ext cx="4801300" cy="31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0008" y="4993132"/>
            <a:ext cx="2569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0"/>
              </a:rPr>
              <a:t>= ???</a:t>
            </a:r>
            <a:endParaRPr lang="ru-RU" sz="8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72766" y="2496566"/>
            <a:ext cx="747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solidFill>
                  <a:schemeClr val="tx1"/>
                </a:solidFill>
              </a:rPr>
              <a:t>+</a:t>
            </a:r>
            <a:endParaRPr lang="ru-RU" sz="8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7692" y="576560"/>
            <a:ext cx="9876615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5 ТУР</a:t>
            </a:r>
          </a:p>
          <a:p>
            <a:pPr algn="ctr"/>
            <a:r>
              <a:rPr lang="ru-RU" sz="9600" b="1" dirty="0" smtClean="0">
                <a:ln w="0"/>
              </a:rPr>
              <a:t>«Как говорится…»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3627" y="4786610"/>
            <a:ext cx="3764749" cy="132343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0"/>
                <a:solidFill>
                  <a:srgbClr val="FF0000"/>
                </a:solidFill>
              </a:rPr>
              <a:t>ОТВЕТЫ</a:t>
            </a:r>
            <a:endParaRPr lang="ru-RU" sz="8000" b="1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98" y="574388"/>
            <a:ext cx="8118003" cy="60885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4726" y="384749"/>
            <a:ext cx="86754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4546836" y="574388"/>
            <a:ext cx="4339989" cy="3397537"/>
          </a:xfrm>
          <a:prstGeom prst="cloudCallout">
            <a:avLst>
              <a:gd name="adj1" fmla="val -58690"/>
              <a:gd name="adj2" fmla="val 471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AutoShape 2" descr="https://chpic.su/_data/stickers/u/uchilkaspack/uchilkaspack_01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61" y="1981200"/>
            <a:ext cx="4876800" cy="4876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43613" y="1211327"/>
            <a:ext cx="369316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</a:rPr>
              <a:t>А голову ты дома не забыл?</a:t>
            </a:r>
            <a:endParaRPr lang="ru-RU" sz="4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0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225791"/>
            <a:ext cx="8270441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Без чего не могут обойтись охотник, барабанщик и учитель математики?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 descr="http://cdn01.ru/files/users/images/a8/5d/a85dc334de6ab81a81bf56bfe8466dc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91" y="3714149"/>
            <a:ext cx="3131618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71" y="384749"/>
            <a:ext cx="3116179" cy="3116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57" y="384749"/>
            <a:ext cx="3116179" cy="3116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3" y="384748"/>
            <a:ext cx="3853825" cy="3116179"/>
          </a:xfrm>
          <a:prstGeom prst="rect">
            <a:avLst/>
          </a:prstGeom>
        </p:spPr>
      </p:pic>
      <p:sp>
        <p:nvSpPr>
          <p:cNvPr id="9" name="Выноска-облако 8"/>
          <p:cNvSpPr/>
          <p:nvPr/>
        </p:nvSpPr>
        <p:spPr>
          <a:xfrm>
            <a:off x="5642741" y="3460463"/>
            <a:ext cx="4339989" cy="3397537"/>
          </a:xfrm>
          <a:prstGeom prst="cloudCallout">
            <a:avLst>
              <a:gd name="adj1" fmla="val -79320"/>
              <a:gd name="adj2" fmla="val -1704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96" y="1981200"/>
            <a:ext cx="4876800" cy="4876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66151" y="4435956"/>
            <a:ext cx="36931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</a:rPr>
              <a:t>Кто к доске?</a:t>
            </a:r>
          </a:p>
          <a:p>
            <a:pPr algn="ctr"/>
            <a:r>
              <a:rPr lang="ru-RU" sz="4400" dirty="0" smtClean="0">
                <a:ln w="0"/>
              </a:rPr>
              <a:t>Лес рук!</a:t>
            </a:r>
            <a:endParaRPr lang="ru-RU" sz="4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5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94" y="384749"/>
            <a:ext cx="3914274" cy="1957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06" y="407616"/>
            <a:ext cx="2737071" cy="2271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915" y="412381"/>
            <a:ext cx="3493671" cy="2267004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6322682" y="2984213"/>
            <a:ext cx="4339989" cy="3397537"/>
          </a:xfrm>
          <a:prstGeom prst="cloudCallout">
            <a:avLst>
              <a:gd name="adj1" fmla="val -94903"/>
              <a:gd name="adj2" fmla="val -331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61" y="1981200"/>
            <a:ext cx="4876800" cy="4876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19459" y="3621152"/>
            <a:ext cx="369316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</a:rPr>
              <a:t>Выйди и зайди нормально!</a:t>
            </a:r>
            <a:endParaRPr lang="ru-RU" sz="4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23" y="384749"/>
            <a:ext cx="7307463" cy="409218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5568993" y="3308063"/>
            <a:ext cx="4339989" cy="3397537"/>
          </a:xfrm>
          <a:prstGeom prst="cloudCallout">
            <a:avLst>
              <a:gd name="adj1" fmla="val -84368"/>
              <a:gd name="adj2" fmla="val -2153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61" y="1981200"/>
            <a:ext cx="4876800" cy="4876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92403" y="4513303"/>
            <a:ext cx="369316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</a:rPr>
              <a:t>Я всё вижу!</a:t>
            </a:r>
            <a:endParaRPr lang="ru-RU" sz="4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9" y="384748"/>
            <a:ext cx="3494815" cy="2329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47" y="384748"/>
            <a:ext cx="3464278" cy="2329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r="3661"/>
          <a:stretch/>
        </p:blipFill>
        <p:spPr>
          <a:xfrm>
            <a:off x="9060332" y="384747"/>
            <a:ext cx="2865060" cy="2329877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6096000" y="3087543"/>
            <a:ext cx="4339989" cy="3397537"/>
          </a:xfrm>
          <a:prstGeom prst="cloudCallout">
            <a:avLst>
              <a:gd name="adj1" fmla="val -86563"/>
              <a:gd name="adj2" fmla="val -1228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61" y="1981200"/>
            <a:ext cx="4876800" cy="4876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92777" y="3724482"/>
            <a:ext cx="369316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</a:rPr>
              <a:t>Достали двойные листочки…</a:t>
            </a:r>
            <a:endParaRPr lang="ru-RU" sz="4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1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46" y="225064"/>
            <a:ext cx="3127250" cy="4169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25" y="3068716"/>
            <a:ext cx="1922610" cy="14440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29" y="3068716"/>
            <a:ext cx="1922610" cy="14440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97" y="3068716"/>
            <a:ext cx="1922610" cy="1444094"/>
          </a:xfrm>
          <a:prstGeom prst="rect">
            <a:avLst/>
          </a:prstGeom>
        </p:spPr>
      </p:pic>
      <p:pic>
        <p:nvPicPr>
          <p:cNvPr id="1026" name="Picture 2" descr="http://www.eduportal44.ru/Sharya/ds5/1/SiteAssets/SitePages/%D0%9C%D1%8B%20%D0%B2%D0%BC%D0%B5%D1%81%D1%82%D0%B5!/sozialnyi-proekt-my-vmes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48" y="201696"/>
            <a:ext cx="5445773" cy="29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Выноска-облако 9"/>
          <p:cNvSpPr/>
          <p:nvPr/>
        </p:nvSpPr>
        <p:spPr>
          <a:xfrm>
            <a:off x="5660108" y="3253715"/>
            <a:ext cx="4339989" cy="3397537"/>
          </a:xfrm>
          <a:prstGeom prst="cloudCallout">
            <a:avLst>
              <a:gd name="adj1" fmla="val -81734"/>
              <a:gd name="adj2" fmla="val -667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61" y="1981200"/>
            <a:ext cx="4876800" cy="48768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2674" y="3846138"/>
            <a:ext cx="36931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</a:rPr>
              <a:t>Расскажи всем! Мы вместе посмеемся!</a:t>
            </a:r>
            <a:endParaRPr lang="ru-RU" sz="40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3" r="14390"/>
          <a:stretch/>
        </p:blipFill>
        <p:spPr>
          <a:xfrm>
            <a:off x="6478374" y="2198214"/>
            <a:ext cx="5543805" cy="4482526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3987742" y="162885"/>
            <a:ext cx="4339989" cy="3397537"/>
          </a:xfrm>
          <a:prstGeom prst="cloudCallout">
            <a:avLst>
              <a:gd name="adj1" fmla="val -47716"/>
              <a:gd name="adj2" fmla="val 7238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61" y="1981200"/>
            <a:ext cx="4876800" cy="4876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4519" y="799824"/>
            <a:ext cx="369316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</a:rPr>
              <a:t>А оценку вам тоже пополам ставить?</a:t>
            </a:r>
            <a:endParaRPr lang="ru-RU" sz="4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8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562350"/>
            <a:ext cx="5215555" cy="3203031"/>
          </a:xfrm>
          <a:prstGeom prst="rect">
            <a:avLst/>
          </a:prstGeom>
        </p:spPr>
      </p:pic>
      <p:pic>
        <p:nvPicPr>
          <p:cNvPr id="2050" name="Picture 2" descr="http://cdn.7days.ru/pic/a13/977770/1419107/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0123"/>
            <a:ext cx="4959458" cy="330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84392" y="3034010"/>
            <a:ext cx="125226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4062937" y="265055"/>
            <a:ext cx="4339989" cy="3397537"/>
          </a:xfrm>
          <a:prstGeom prst="cloudCallout">
            <a:avLst>
              <a:gd name="adj1" fmla="val -48155"/>
              <a:gd name="adj2" fmla="val 693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61" y="1981200"/>
            <a:ext cx="4876800" cy="48768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49966" y="1278127"/>
            <a:ext cx="36931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</a:rPr>
              <a:t>Звонок для учителя!</a:t>
            </a:r>
            <a:endParaRPr lang="ru-RU" sz="4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726" y="384749"/>
            <a:ext cx="8675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https://contests.imef.ru/images/contest/98571304-2938-4152-8669-22a925948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1467633"/>
            <a:ext cx="4765674" cy="317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tvmedia.ru/uploads/news/202309/169573980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6" y="1467633"/>
            <a:ext cx="4801300" cy="31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0008" y="4993132"/>
            <a:ext cx="2569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0"/>
              </a:rPr>
              <a:t>= ???</a:t>
            </a:r>
            <a:endParaRPr lang="ru-RU" sz="8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72766" y="2496566"/>
            <a:ext cx="747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solidFill>
                  <a:schemeClr val="tx1"/>
                </a:solidFill>
              </a:rPr>
              <a:t>+</a:t>
            </a:r>
            <a:endParaRPr lang="ru-RU" sz="88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4062937" y="265055"/>
            <a:ext cx="4339989" cy="3397537"/>
          </a:xfrm>
          <a:prstGeom prst="cloudCallout">
            <a:avLst>
              <a:gd name="adj1" fmla="val -48155"/>
              <a:gd name="adj2" fmla="val 693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61" y="1981200"/>
            <a:ext cx="4876800" cy="4876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86347" y="901994"/>
            <a:ext cx="369316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</a:rPr>
              <a:t>Это что за коллективное творчество?</a:t>
            </a:r>
            <a:endParaRPr lang="ru-RU" sz="4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9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https://gas-kvas.com/uploads/posts/2023-02/1676462844_gas-kvas-com-p-pedagogi-issledovateli-detskogo-risunka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69" y="0"/>
            <a:ext cx="937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8609" y="4472285"/>
            <a:ext cx="849784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Учительский </a:t>
            </a:r>
            <a:r>
              <a:rPr lang="ru-RU" sz="54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квиз</a:t>
            </a:r>
            <a:r>
              <a:rPr lang="ru-RU" sz="5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плиз</a:t>
            </a:r>
            <a:endParaRPr lang="ru-RU" sz="5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473441"/>
            <a:ext cx="8270441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Диктатор – это учитель по какому предмету?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https://uoirbitmo.ru/upload/images/%D0%A0%C2%A0%D0%A0%D0%87%20%D0%A0%D1%91%20%D0%A0%E2%80%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455">
            <a:off x="4987058" y="2562145"/>
            <a:ext cx="2804903" cy="39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69500" y="382012"/>
            <a:ext cx="8270441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Почему руки учителя информатики очень любят лизать кошки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https://s3.e2e4.ru/imgproxy/2251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49" y="3682585"/>
            <a:ext cx="3605298" cy="252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50659" y="4328996"/>
            <a:ext cx="613084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Они пахнут мышкой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21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149716"/>
            <a:ext cx="8270441" cy="507831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Как японцы обращаются к своему учителю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А) сенсей</a:t>
            </a:r>
          </a:p>
          <a:p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Б) самурай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В) камикадзе</a:t>
            </a:r>
          </a:p>
          <a:p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Г) икебана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53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149716"/>
            <a:ext cx="8270441" cy="507831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Как японцы обращаются к своему учителю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r>
              <a:rPr lang="ru-RU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А) сенсей</a:t>
            </a:r>
          </a:p>
          <a:p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Б) самурай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В) камикадзе</a:t>
            </a:r>
          </a:p>
          <a:p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Г) икебана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7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149716"/>
            <a:ext cx="8270441" cy="507831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Каким итальянским словом, в переводе означающим «учитель» часто называют музыкантов и композиторов?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7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s://cdn1.ozone.ru/s3/multimedia-9/63041905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6" y="530543"/>
            <a:ext cx="7302500" cy="57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94104" y="254366"/>
            <a:ext cx="8270441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Кто из этих великих людей не был учителем?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0" name="Picture 2" descr="https://avatars.dzeninfra.ru/get-zen_doc/1917783/pub_637f0cd43d9450520c213eb4_637f0d9a4c582919ad50d027/scale_12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81187"/>
            <a:ext cx="3289300" cy="260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banner2.cleanpng.com/20180714/bti/kisspng-leo-tolstoy-anna-karenina-war-and-peace-writer-iva-masaya-5b49eefe59b922.597868981531571966367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67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572544"/>
            <a:ext cx="4876800" cy="28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gas-kvas.com/uploads/posts/2023-02/1676762372_gas-kvas-com-p-detskii-risunok-samuila-yakovlevicha-marsh-1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572544"/>
            <a:ext cx="4014787" cy="30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itimedia.ru/image/cache/catalog/268-1200x63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83" y="2572544"/>
            <a:ext cx="5737459" cy="30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8741" y="5335448"/>
            <a:ext cx="2479653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А.С.Пушкин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8313" y="5335447"/>
            <a:ext cx="2504595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Л.Н.Толстой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22614" y="5358084"/>
            <a:ext cx="2552302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С.Я.Маршак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496645" y="5335446"/>
            <a:ext cx="2649443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М.А.Горький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04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60264" y="2148185"/>
            <a:ext cx="6738128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1 ТУР</a:t>
            </a:r>
          </a:p>
          <a:p>
            <a:pPr algn="ctr"/>
            <a:r>
              <a:rPr lang="ru-RU" sz="9600" b="1" dirty="0" smtClean="0">
                <a:ln w="0"/>
              </a:rPr>
              <a:t>«Разминка»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94104" y="254366"/>
            <a:ext cx="8270441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Кто из этих великих людей не был учителем?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0" name="Picture 2" descr="https://avatars.dzeninfra.ru/get-zen_doc/1917783/pub_637f0cd43d9450520c213eb4_637f0d9a4c582919ad50d027/scale_12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2371858"/>
            <a:ext cx="3289300" cy="260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56173" y="5268809"/>
            <a:ext cx="2479653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А.С.Пушкин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9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149716"/>
            <a:ext cx="8270441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 Как зачастую учителя называют последние школьные парты?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32159" y="4423090"/>
            <a:ext cx="252768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галерка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149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5850" y="1149716"/>
            <a:ext cx="9620249" cy="430887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 </a:t>
            </a:r>
            <a:r>
              <a:rPr lang="ru-RU" sz="4400" dirty="0"/>
              <a:t>В древнем Риме учителей языкознания называли грамматиком, чтения – литератором. Раб, сопровождающий детей в школу и обратно, именовался педагогом. Как назывался учитель арифметики?</a:t>
            </a:r>
            <a:endParaRPr lang="ru-RU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3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https://alkorta.ru/sites/default/files/catalog_data/11217/11217_867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161925"/>
            <a:ext cx="653415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5050" y="1767007"/>
            <a:ext cx="7800976" cy="166199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 </a:t>
            </a:r>
            <a:r>
              <a:rPr lang="ru-RU" sz="4800" dirty="0"/>
              <a:t>У каких учителей в шкафу </a:t>
            </a:r>
            <a:r>
              <a:rPr lang="ru-RU" sz="4800" dirty="0" smtClean="0"/>
              <a:t>есть скелет</a:t>
            </a:r>
            <a:r>
              <a:rPr lang="ru-RU" sz="4800" dirty="0"/>
              <a:t>?</a:t>
            </a:r>
            <a:endParaRPr lang="ru-RU" sz="4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5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4100" y="471607"/>
            <a:ext cx="7800976" cy="166199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 </a:t>
            </a:r>
            <a:r>
              <a:rPr lang="ru-RU" sz="4800" dirty="0"/>
              <a:t>У каких учителей в шкафу </a:t>
            </a:r>
            <a:r>
              <a:rPr lang="ru-RU" sz="4800" dirty="0" smtClean="0"/>
              <a:t>есть скелет</a:t>
            </a:r>
            <a:r>
              <a:rPr lang="ru-RU" sz="4800" dirty="0"/>
              <a:t>?</a:t>
            </a:r>
            <a:endParaRPr lang="ru-RU" sz="4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https://webexpert.one/images/2021/11/27/80407334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12663"/>
            <a:ext cx="7039780" cy="403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45214" y="5525094"/>
            <a:ext cx="5958747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учителя биологии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670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5996" y="1759312"/>
            <a:ext cx="8387617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0"/>
              </a:rPr>
              <a:t>2</a:t>
            </a:r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 ТУР</a:t>
            </a:r>
          </a:p>
          <a:p>
            <a:pPr algn="ctr"/>
            <a:r>
              <a:rPr lang="ru-RU" sz="9600" b="1" dirty="0" smtClean="0">
                <a:ln w="0"/>
              </a:rPr>
              <a:t>«С языка снял»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4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30796" y="1744822"/>
            <a:ext cx="9730408" cy="341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Напишите устойчивое выражение, которое зашифровано 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картинке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241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26483"/>
            <a:ext cx="7789905" cy="64050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75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214312"/>
            <a:ext cx="8572500" cy="64293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</a:rPr>
              <a:t>2</a:t>
            </a:r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0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492616"/>
            <a:ext cx="8270441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Без чего не могут обойтись охотник, барабанщик и учитель математики?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2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25" y="0"/>
            <a:ext cx="72274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</a:rPr>
              <a:t>3</a:t>
            </a:r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57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F42444-0E03-4422-B366-AB182E2FE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>
          <a:xfrm>
            <a:off x="3489659" y="146991"/>
            <a:ext cx="7588649" cy="6201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4.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2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97428-8760-4F54-8AC7-4BF0A564E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5" t="20064" r="6731" b="15050"/>
          <a:stretch/>
        </p:blipFill>
        <p:spPr>
          <a:xfrm>
            <a:off x="3944539" y="0"/>
            <a:ext cx="5086636" cy="667076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AF54C8D-B096-4E3A-9EE9-5FF6346CB96F}"/>
              </a:ext>
            </a:extLst>
          </p:cNvPr>
          <p:cNvGrpSpPr/>
          <p:nvPr/>
        </p:nvGrpSpPr>
        <p:grpSpPr>
          <a:xfrm>
            <a:off x="8094685" y="594694"/>
            <a:ext cx="2881955" cy="2225498"/>
            <a:chOff x="5599135" y="2906038"/>
            <a:chExt cx="2881955" cy="222549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7E214B7-C4CC-48CA-9811-6BB009E8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99135" y="2906038"/>
              <a:ext cx="2881955" cy="22254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153E6B-9ABC-4F3E-A33C-FDC75F624D49}"/>
                </a:ext>
              </a:extLst>
            </p:cNvPr>
            <p:cNvSpPr txBox="1"/>
            <p:nvPr/>
          </p:nvSpPr>
          <p:spPr>
            <a:xfrm flipH="1">
              <a:off x="5820220" y="3565232"/>
              <a:ext cx="2310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latin typeface="Comic Sans MS" panose="030F0702030302020204" pitchFamily="66" charset="0"/>
                </a:rPr>
                <a:t>Апчхи!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</a:rPr>
              <a:t>5</a:t>
            </a:r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99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6" name="Picture 2" descr="https://do-slez.com/uploads/posts/2017-12/1513076748_1472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42886"/>
            <a:ext cx="6372226" cy="63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9563" y="381000"/>
            <a:ext cx="5791200" cy="141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6.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4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2" name="Picture 2" descr="https://cdn.fishki.net/upload/post/201512/14/1774727/0225d419c65a9501f6037722a79493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862012"/>
            <a:ext cx="930592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3450" y="2152650"/>
            <a:ext cx="3435350" cy="240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7.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94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https://i.ytimg.com/vi/1k7lN-fzp5Q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12839"/>
          <a:stretch/>
        </p:blipFill>
        <p:spPr bwMode="auto">
          <a:xfrm>
            <a:off x="3143250" y="240185"/>
            <a:ext cx="8239125" cy="619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7075" y="352425"/>
            <a:ext cx="5073650" cy="1285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8.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0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https://cdn.fishki.net/upload/post/2022/02/25/4087270/ebf4082012af8f668b931c6b6854da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42899"/>
            <a:ext cx="8921750" cy="59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9349" y="352425"/>
            <a:ext cx="2609851" cy="13620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9.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53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 descr="https://i03.fotocdn.net/s130/82b2b7a5c3b82844/public_pin_l/29348737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t="-10023" r="835" b="10023"/>
          <a:stretch/>
        </p:blipFill>
        <p:spPr bwMode="auto">
          <a:xfrm>
            <a:off x="3200400" y="-306776"/>
            <a:ext cx="7985125" cy="65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43399" y="4888301"/>
            <a:ext cx="5943601" cy="1362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4976" y="226483"/>
            <a:ext cx="1228221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10.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6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https://kartinkof.club/uploads/posts/2022-03/1648626146_1-kartinkof-club-p-smeshnie-kartinki-frazeologizm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80987"/>
            <a:ext cx="8382282" cy="6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38599" y="573476"/>
            <a:ext cx="6657976" cy="136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4976" y="226483"/>
            <a:ext cx="1228221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11.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0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2" name="Picture 2" descr="https://bugaga.ru/uploads/posts/2010-10/1288274633_igra-slov-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485775"/>
            <a:ext cx="66675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3298" y="5172075"/>
            <a:ext cx="6737351" cy="136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4976" y="226483"/>
            <a:ext cx="1228221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12.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493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492616"/>
            <a:ext cx="8270441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Диктатор – это учитель по какому предмету?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6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5996" y="1759312"/>
            <a:ext cx="8387617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0"/>
              </a:rPr>
              <a:t>2</a:t>
            </a:r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 ТУР</a:t>
            </a:r>
          </a:p>
          <a:p>
            <a:pPr algn="ctr"/>
            <a:r>
              <a:rPr lang="ru-RU" sz="9600" b="1" dirty="0" smtClean="0">
                <a:ln w="0"/>
              </a:rPr>
              <a:t>«С языка снял»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3625" y="5316624"/>
            <a:ext cx="3764749" cy="132343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0"/>
                <a:solidFill>
                  <a:srgbClr val="FF0000"/>
                </a:solidFill>
              </a:rPr>
              <a:t>ОТВЕТЫ</a:t>
            </a:r>
            <a:endParaRPr lang="ru-RU" sz="8000" b="1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26483"/>
            <a:ext cx="7789905" cy="64050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97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265642"/>
            <a:ext cx="7694655" cy="632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214312"/>
            <a:ext cx="8572500" cy="64293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</a:rPr>
              <a:t>2</a:t>
            </a:r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99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214312"/>
            <a:ext cx="857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25" y="0"/>
            <a:ext cx="72274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</a:rPr>
              <a:t>3</a:t>
            </a:r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357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50" y="0"/>
            <a:ext cx="722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F42444-0E03-4422-B366-AB182E2FE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>
          <a:xfrm>
            <a:off x="3489659" y="146991"/>
            <a:ext cx="7588649" cy="6201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4.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7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F42444-0E03-4422-B366-AB182E2FE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>
          <a:xfrm>
            <a:off x="3489659" y="146991"/>
            <a:ext cx="7588649" cy="62018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17392" y="5934670"/>
            <a:ext cx="630993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 В СВОЕЙ ТАРЕЛКЕ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38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97428-8760-4F54-8AC7-4BF0A564E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5" t="20064" r="6731" b="15050"/>
          <a:stretch/>
        </p:blipFill>
        <p:spPr>
          <a:xfrm>
            <a:off x="3944539" y="0"/>
            <a:ext cx="5086636" cy="667076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AF54C8D-B096-4E3A-9EE9-5FF6346CB96F}"/>
              </a:ext>
            </a:extLst>
          </p:cNvPr>
          <p:cNvGrpSpPr/>
          <p:nvPr/>
        </p:nvGrpSpPr>
        <p:grpSpPr>
          <a:xfrm>
            <a:off x="8094685" y="594694"/>
            <a:ext cx="2881955" cy="2225498"/>
            <a:chOff x="5599135" y="2906038"/>
            <a:chExt cx="2881955" cy="222549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7E214B7-C4CC-48CA-9811-6BB009E8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99135" y="2906038"/>
              <a:ext cx="2881955" cy="22254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153E6B-9ABC-4F3E-A33C-FDC75F624D49}"/>
                </a:ext>
              </a:extLst>
            </p:cNvPr>
            <p:cNvSpPr txBox="1"/>
            <p:nvPr/>
          </p:nvSpPr>
          <p:spPr>
            <a:xfrm flipH="1">
              <a:off x="5820220" y="3565232"/>
              <a:ext cx="2310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latin typeface="Comic Sans MS" panose="030F0702030302020204" pitchFamily="66" charset="0"/>
                </a:rPr>
                <a:t>Апчхи!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</a:rPr>
              <a:t>5</a:t>
            </a:r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669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492616"/>
            <a:ext cx="8270441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Почему руки учителя информатики очень любят лизать кошки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30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97428-8760-4F54-8AC7-4BF0A564E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5" t="20064" r="6731" b="15050"/>
          <a:stretch/>
        </p:blipFill>
        <p:spPr>
          <a:xfrm>
            <a:off x="3944539" y="0"/>
            <a:ext cx="5086636" cy="667076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AF54C8D-B096-4E3A-9EE9-5FF6346CB96F}"/>
              </a:ext>
            </a:extLst>
          </p:cNvPr>
          <p:cNvGrpSpPr/>
          <p:nvPr/>
        </p:nvGrpSpPr>
        <p:grpSpPr>
          <a:xfrm>
            <a:off x="8094685" y="594694"/>
            <a:ext cx="2881955" cy="2225498"/>
            <a:chOff x="5599135" y="2906038"/>
            <a:chExt cx="2881955" cy="222549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7E214B7-C4CC-48CA-9811-6BB009E8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99135" y="2906038"/>
              <a:ext cx="2881955" cy="22254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153E6B-9ABC-4F3E-A33C-FDC75F624D49}"/>
                </a:ext>
              </a:extLst>
            </p:cNvPr>
            <p:cNvSpPr txBox="1"/>
            <p:nvPr/>
          </p:nvSpPr>
          <p:spPr>
            <a:xfrm flipH="1">
              <a:off x="5820220" y="3565232"/>
              <a:ext cx="2310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latin typeface="Comic Sans MS" panose="030F0702030302020204" pitchFamily="66" charset="0"/>
                </a:rPr>
                <a:t>Апчхи!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4078481" y="5840659"/>
            <a:ext cx="481875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СЛЕД ПРОСТЫЛ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6" name="Picture 2" descr="https://do-slez.com/uploads/posts/2017-12/1513076748_1472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42886"/>
            <a:ext cx="6372226" cy="63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9563" y="381000"/>
            <a:ext cx="5791200" cy="141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6.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74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6" name="Picture 2" descr="https://do-slez.com/uploads/posts/2017-12/1513076748_1472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42886"/>
            <a:ext cx="6372226" cy="63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2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2" name="Picture 2" descr="https://cdn.fishki.net/upload/post/201512/14/1774727/0225d419c65a9501f6037722a79493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862012"/>
            <a:ext cx="930592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3450" y="2152650"/>
            <a:ext cx="3435350" cy="240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7.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46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2" name="Picture 2" descr="https://cdn.fishki.net/upload/post/201512/14/1774727/0225d419c65a9501f6037722a79493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862012"/>
            <a:ext cx="930592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https://i.ytimg.com/vi/1k7lN-fzp5Q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12839"/>
          <a:stretch/>
        </p:blipFill>
        <p:spPr bwMode="auto">
          <a:xfrm>
            <a:off x="3143250" y="240185"/>
            <a:ext cx="8239125" cy="619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7075" y="352425"/>
            <a:ext cx="5073650" cy="1285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8.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52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https://i.ytimg.com/vi/1k7lN-fzp5Q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12839"/>
          <a:stretch/>
        </p:blipFill>
        <p:spPr bwMode="auto">
          <a:xfrm>
            <a:off x="3143250" y="240185"/>
            <a:ext cx="8239125" cy="619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https://cdn.fishki.net/upload/post/2022/02/25/4087270/ebf4082012af8f668b931c6b6854da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42899"/>
            <a:ext cx="8921750" cy="59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29349" y="352425"/>
            <a:ext cx="2609851" cy="13620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60505" y="226483"/>
            <a:ext cx="8771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9.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4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4" name="Picture 2" descr="https://cdn.fishki.net/upload/post/2022/02/25/4087270/ebf4082012af8f668b931c6b6854da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42899"/>
            <a:ext cx="8921750" cy="59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 descr="https://i03.fotocdn.net/s130/82b2b7a5c3b82844/public_pin_l/29348737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t="-10023" r="835" b="10023"/>
          <a:stretch/>
        </p:blipFill>
        <p:spPr bwMode="auto">
          <a:xfrm>
            <a:off x="3200400" y="-306776"/>
            <a:ext cx="7985125" cy="65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43399" y="4888301"/>
            <a:ext cx="5943601" cy="1362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4976" y="226483"/>
            <a:ext cx="1228221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10.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43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149716"/>
            <a:ext cx="8270441" cy="507831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Как японцы обращаются к своему учителю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А) сенсей</a:t>
            </a:r>
          </a:p>
          <a:p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Б) самурай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В) камикадзе</a:t>
            </a:r>
          </a:p>
          <a:p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Г) икебана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53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 descr="https://i03.fotocdn.net/s130/82b2b7a5c3b82844/public_pin_l/29348737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t="-10023" r="835" b="10023"/>
          <a:stretch/>
        </p:blipFill>
        <p:spPr bwMode="auto">
          <a:xfrm>
            <a:off x="3200400" y="-306776"/>
            <a:ext cx="7985125" cy="655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70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https://kartinkof.club/uploads/posts/2022-03/1648626146_1-kartinkof-club-p-smeshnie-kartinki-frazeologizm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80987"/>
            <a:ext cx="8382282" cy="6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38599" y="573476"/>
            <a:ext cx="6657976" cy="136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4976" y="226483"/>
            <a:ext cx="1228221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11.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https://kartinkof.club/uploads/posts/2022-03/1648626146_1-kartinkof-club-p-smeshnie-kartinki-frazeologizm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80987"/>
            <a:ext cx="8382282" cy="6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2" name="Picture 2" descr="https://bugaga.ru/uploads/posts/2010-10/1288274633_igra-slov-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485775"/>
            <a:ext cx="66675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3298" y="5172075"/>
            <a:ext cx="6737351" cy="136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84976" y="226483"/>
            <a:ext cx="1228221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12.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1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2" name="Picture 2" descr="https://bugaga.ru/uploads/posts/2010-10/1288274633_igra-slov-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485775"/>
            <a:ext cx="66675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1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7707" y="1759312"/>
            <a:ext cx="8784200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0"/>
              </a:rPr>
              <a:t>3</a:t>
            </a:r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 ТУР</a:t>
            </a:r>
          </a:p>
          <a:p>
            <a:pPr algn="ctr"/>
            <a:r>
              <a:rPr lang="ru-RU" sz="9600" b="1" dirty="0" smtClean="0">
                <a:ln w="0"/>
              </a:rPr>
              <a:t>«Найди общее»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30796" y="1744822"/>
            <a:ext cx="9730408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Перед вами появятся три картинки. 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Найдите, что их объединяет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33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6708" y="48577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05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609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149716"/>
            <a:ext cx="8270441" cy="507831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Каким итальянским словом, в переводе означающим «учитель» часто называют музыкантов и композиторов?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16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19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68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62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1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9055" y="62404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2" descr="C:\Users\lenovo\Desktop\лог1\найди общее\орган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3952" y="818617"/>
            <a:ext cx="4392488" cy="2472211"/>
          </a:xfrm>
          <a:prstGeom prst="rect">
            <a:avLst/>
          </a:prstGeom>
          <a:noFill/>
        </p:spPr>
      </p:pic>
      <p:pic>
        <p:nvPicPr>
          <p:cNvPr id="8" name="Picture 5" descr="C:\Users\lenovo\Desktop\лог1\найди общее\орган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944" y="3573016"/>
            <a:ext cx="4831958" cy="2857520"/>
          </a:xfrm>
          <a:prstGeom prst="rect">
            <a:avLst/>
          </a:prstGeom>
          <a:noFill/>
        </p:spPr>
      </p:pic>
      <p:pic>
        <p:nvPicPr>
          <p:cNvPr id="9" name="Picture 6" descr="C:\Users\lenovo\Desktop\лог1\найди общее\орган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3" y="1916832"/>
            <a:ext cx="3575533" cy="3948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568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5778" y="504825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 descr="C:\Users\lenovo\Desktop\лог1\найди общее\карт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624" y="1124744"/>
            <a:ext cx="6385520" cy="2286016"/>
          </a:xfrm>
          <a:prstGeom prst="rect">
            <a:avLst/>
          </a:prstGeom>
          <a:noFill/>
        </p:spPr>
      </p:pic>
      <p:pic>
        <p:nvPicPr>
          <p:cNvPr id="6" name="Picture 3" descr="C:\Users\lenovo\Desktop\лог1\найди общее\карт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664" y="3901023"/>
            <a:ext cx="4032426" cy="2643206"/>
          </a:xfrm>
          <a:prstGeom prst="rect">
            <a:avLst/>
          </a:prstGeom>
          <a:noFill/>
        </p:spPr>
      </p:pic>
      <p:sp>
        <p:nvSpPr>
          <p:cNvPr id="8" name="Умножение 7"/>
          <p:cNvSpPr/>
          <p:nvPr/>
        </p:nvSpPr>
        <p:spPr>
          <a:xfrm>
            <a:off x="5734944" y="2924944"/>
            <a:ext cx="4933056" cy="4464496"/>
          </a:xfrm>
          <a:prstGeom prst="mathMultiply">
            <a:avLst>
              <a:gd name="adj1" fmla="val 1469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4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9876" y="404664"/>
            <a:ext cx="1071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Picture 3" descr="C:\Users\lenovo\Desktop\лог1\найди общее\косметик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1052736"/>
            <a:ext cx="3384376" cy="4512501"/>
          </a:xfrm>
          <a:prstGeom prst="rect">
            <a:avLst/>
          </a:prstGeom>
          <a:noFill/>
        </p:spPr>
      </p:pic>
      <p:pic>
        <p:nvPicPr>
          <p:cNvPr id="11" name="Picture 4" descr="C:\Users\lenovo\Desktop\лог1\найди общее\косметик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404664"/>
            <a:ext cx="4032448" cy="4032448"/>
          </a:xfrm>
          <a:prstGeom prst="rect">
            <a:avLst/>
          </a:prstGeom>
          <a:noFill/>
        </p:spPr>
      </p:pic>
      <p:pic>
        <p:nvPicPr>
          <p:cNvPr id="12" name="Picture 5" descr="C:\Users\lenovo\Desktop\лог1\найди общее\косметика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7849" y="3933056"/>
            <a:ext cx="3961501" cy="2636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50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795" y="312465"/>
            <a:ext cx="122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11. 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Picture 2" descr="f2da0c4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1340768"/>
            <a:ext cx="4464050" cy="2890838"/>
          </a:xfrm>
          <a:prstGeom prst="rect">
            <a:avLst/>
          </a:prstGeom>
          <a:noFill/>
        </p:spPr>
      </p:pic>
      <p:pic>
        <p:nvPicPr>
          <p:cNvPr id="11" name="Picture 3" descr="28430e_306ac42dcde24c7b8af05cb4051824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049" y="620688"/>
            <a:ext cx="3744913" cy="2808288"/>
          </a:xfrm>
          <a:prstGeom prst="rect">
            <a:avLst/>
          </a:prstGeom>
          <a:noFill/>
        </p:spPr>
      </p:pic>
      <p:pic>
        <p:nvPicPr>
          <p:cNvPr id="12" name="Picture 4" descr="img_567f8cac80ec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7769" y="3645025"/>
            <a:ext cx="4680619" cy="3006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79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1445" y="424744"/>
            <a:ext cx="122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12. 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528" y="1772817"/>
            <a:ext cx="2808312" cy="3116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r="23514"/>
          <a:stretch/>
        </p:blipFill>
        <p:spPr bwMode="auto">
          <a:xfrm>
            <a:off x="4943872" y="2492896"/>
            <a:ext cx="2100294" cy="2330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12730"/>
          <a:stretch/>
        </p:blipFill>
        <p:spPr bwMode="auto">
          <a:xfrm>
            <a:off x="7464153" y="2492896"/>
            <a:ext cx="2986955" cy="3334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4212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7707" y="1759312"/>
            <a:ext cx="8784200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0"/>
              </a:rPr>
              <a:t>3</a:t>
            </a:r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 ТУР</a:t>
            </a:r>
          </a:p>
          <a:p>
            <a:pPr algn="ctr"/>
            <a:r>
              <a:rPr lang="ru-RU" sz="9600" b="1" dirty="0" smtClean="0">
                <a:ln w="0"/>
              </a:rPr>
              <a:t>«Найди общее»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3625" y="5316624"/>
            <a:ext cx="3764749" cy="132343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0"/>
                <a:solidFill>
                  <a:srgbClr val="FF0000"/>
                </a:solidFill>
              </a:rPr>
              <a:t>ОТВЕТЫ</a:t>
            </a:r>
            <a:endParaRPr lang="ru-RU" sz="8000" b="1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94104" y="254366"/>
            <a:ext cx="8270441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Кто из этих великих людей не был учителем?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0" name="Picture 2" descr="https://avatars.dzeninfra.ru/get-zen_doc/1917783/pub_637f0cd43d9450520c213eb4_637f0d9a4c582919ad50d027/scale_12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81187"/>
            <a:ext cx="3289300" cy="260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banner2.cleanpng.com/20180714/bti/kisspng-leo-tolstoy-anna-karenina-war-and-peace-writer-iva-masaya-5b49eefe59b922.597868981531571966367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67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2572544"/>
            <a:ext cx="4876800" cy="28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gas-kvas.com/uploads/posts/2023-02/1676762372_gas-kvas-com-p-detskii-risunok-samuila-yakovlevicha-marsh-1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572544"/>
            <a:ext cx="4014787" cy="30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sitimedia.ru/image/cache/catalog/268-1200x63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83" y="2572544"/>
            <a:ext cx="5737459" cy="30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8741" y="5335448"/>
            <a:ext cx="2479653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А.С.Пушкин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8313" y="5335447"/>
            <a:ext cx="2504595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Л.Н.Толстой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22614" y="5358084"/>
            <a:ext cx="2552302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С.Я.Маршак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496645" y="5335446"/>
            <a:ext cx="2649443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М.А.Горький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1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6708" y="48577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07412" y="5541932"/>
            <a:ext cx="2486578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встреча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28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7319" y="5541932"/>
            <a:ext cx="12867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802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8558" y="5541932"/>
            <a:ext cx="1844287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сахар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46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7300" y="5541932"/>
            <a:ext cx="260680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роспись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99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ir.mobi/uploads/posts/2021-03/1616568125_42-p-sovremennii-fon-dlya-prezentatsii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07976" y="5541932"/>
            <a:ext cx="188545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лента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6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19700" y="4972050"/>
            <a:ext cx="2152650" cy="1743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05405" y="323850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50162" y="5541932"/>
            <a:ext cx="1601079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кора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44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9055" y="624044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2" descr="C:\Users\lenovo\Desktop\лог1\найди общее\орган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944" y="311268"/>
            <a:ext cx="4392488" cy="2472211"/>
          </a:xfrm>
          <a:prstGeom prst="rect">
            <a:avLst/>
          </a:prstGeom>
          <a:noFill/>
        </p:spPr>
      </p:pic>
      <p:pic>
        <p:nvPicPr>
          <p:cNvPr id="8" name="Picture 5" descr="C:\Users\lenovo\Desktop\лог1\найди общее\орган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944" y="2983203"/>
            <a:ext cx="4831958" cy="2857520"/>
          </a:xfrm>
          <a:prstGeom prst="rect">
            <a:avLst/>
          </a:prstGeom>
          <a:noFill/>
        </p:spPr>
      </p:pic>
      <p:pic>
        <p:nvPicPr>
          <p:cNvPr id="9" name="Picture 6" descr="C:\Users\lenovo\Desktop\лог1\найди общее\орган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6388" y="818617"/>
            <a:ext cx="3575533" cy="394812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038817" y="5840723"/>
            <a:ext cx="611436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Внутренние органы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52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5778" y="504825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 descr="C:\Users\lenovo\Desktop\лог1\найди общее\карт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0330" y="246190"/>
            <a:ext cx="6385520" cy="2286016"/>
          </a:xfrm>
          <a:prstGeom prst="rect">
            <a:avLst/>
          </a:prstGeom>
          <a:noFill/>
        </p:spPr>
      </p:pic>
      <p:pic>
        <p:nvPicPr>
          <p:cNvPr id="6" name="Picture 3" descr="C:\Users\lenovo\Desktop\лог1\найди общее\карт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8277" y="2757857"/>
            <a:ext cx="4032426" cy="2643206"/>
          </a:xfrm>
          <a:prstGeom prst="rect">
            <a:avLst/>
          </a:prstGeom>
          <a:noFill/>
        </p:spPr>
      </p:pic>
      <p:sp>
        <p:nvSpPr>
          <p:cNvPr id="8" name="Умножение 7"/>
          <p:cNvSpPr/>
          <p:nvPr/>
        </p:nvSpPr>
        <p:spPr>
          <a:xfrm>
            <a:off x="5592257" y="1847212"/>
            <a:ext cx="4933056" cy="4464496"/>
          </a:xfrm>
          <a:prstGeom prst="mathMultiply">
            <a:avLst>
              <a:gd name="adj1" fmla="val 1469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42782" y="5541932"/>
            <a:ext cx="541584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Карточные масти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570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9876" y="404664"/>
            <a:ext cx="1071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10.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Picture 3" descr="C:\Users\lenovo\Desktop\лог1\найди общее\косметик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861" y="404664"/>
            <a:ext cx="3384376" cy="4512501"/>
          </a:xfrm>
          <a:prstGeom prst="rect">
            <a:avLst/>
          </a:prstGeom>
          <a:noFill/>
        </p:spPr>
      </p:pic>
      <p:pic>
        <p:nvPicPr>
          <p:cNvPr id="11" name="Picture 4" descr="C:\Users\lenovo\Desktop\лог1\найди общее\косметик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095" y="404664"/>
            <a:ext cx="4032448" cy="4032448"/>
          </a:xfrm>
          <a:prstGeom prst="rect">
            <a:avLst/>
          </a:prstGeom>
          <a:noFill/>
        </p:spPr>
      </p:pic>
      <p:pic>
        <p:nvPicPr>
          <p:cNvPr id="12" name="Picture 5" descr="C:\Users\lenovo\Desktop\лог1\найди общее\косметика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8638" y="3429000"/>
            <a:ext cx="3961501" cy="26369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890907" y="5717860"/>
            <a:ext cx="7790018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Декоративная косметика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795" y="312465"/>
            <a:ext cx="122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11. 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Picture 2" descr="f2da0c4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1340768"/>
            <a:ext cx="4464050" cy="2890838"/>
          </a:xfrm>
          <a:prstGeom prst="rect">
            <a:avLst/>
          </a:prstGeom>
          <a:noFill/>
        </p:spPr>
      </p:pic>
      <p:pic>
        <p:nvPicPr>
          <p:cNvPr id="11" name="Picture 3" descr="28430e_306ac42dcde24c7b8af05cb4051824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049" y="620688"/>
            <a:ext cx="3744913" cy="2808288"/>
          </a:xfrm>
          <a:prstGeom prst="rect">
            <a:avLst/>
          </a:prstGeom>
          <a:noFill/>
        </p:spPr>
      </p:pic>
      <p:pic>
        <p:nvPicPr>
          <p:cNvPr id="12" name="Picture 4" descr="img_567f8cac80ec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7769" y="3645025"/>
            <a:ext cx="4680619" cy="30068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868813" y="5831590"/>
            <a:ext cx="2182777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клетка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33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0779" y="1149716"/>
            <a:ext cx="8270441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 Как зачастую учителя называют последние школьные парты?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4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1445" y="424744"/>
            <a:ext cx="122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12. 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528" y="1772817"/>
            <a:ext cx="2808312" cy="3116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r="23514"/>
          <a:stretch/>
        </p:blipFill>
        <p:spPr bwMode="auto">
          <a:xfrm>
            <a:off x="4943872" y="2492896"/>
            <a:ext cx="2100294" cy="2330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r="12730"/>
          <a:stretch/>
        </p:blipFill>
        <p:spPr bwMode="auto">
          <a:xfrm>
            <a:off x="7464153" y="2492896"/>
            <a:ext cx="2986955" cy="3334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1" name="Прямоугольник 10"/>
          <p:cNvSpPr/>
          <p:nvPr/>
        </p:nvSpPr>
        <p:spPr>
          <a:xfrm>
            <a:off x="4809630" y="5541932"/>
            <a:ext cx="268214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помощь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1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3958" y="1759312"/>
            <a:ext cx="9731703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0"/>
              </a:rPr>
              <a:t>4</a:t>
            </a:r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 ТУР</a:t>
            </a:r>
          </a:p>
          <a:p>
            <a:pPr algn="ctr"/>
            <a:r>
              <a:rPr lang="ru-RU" sz="9600" b="1" dirty="0" smtClean="0">
                <a:ln w="0"/>
              </a:rPr>
              <a:t>«Чего не хватает»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1124744"/>
            <a:ext cx="8226660" cy="55471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1.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4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H:\где логика\чего не хватает\вес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672" y="1196752"/>
            <a:ext cx="5976664" cy="47712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2.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7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1628800"/>
            <a:ext cx="8619260" cy="3322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3.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795" name="Picture 3" descr="H:\где логика\чего не хватает\есть звез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786" y="571480"/>
            <a:ext cx="7620000" cy="5715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4.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2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836" y="1080354"/>
            <a:ext cx="7524328" cy="54449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5.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832" y="1330459"/>
            <a:ext cx="7596336" cy="51905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6.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993" name="Picture 1" descr="C:\Users\Света\Desktop\e7622a3530d2ab414012e9db4b3474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052737"/>
            <a:ext cx="8594502" cy="532859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68690" y="481310"/>
            <a:ext cx="720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tx1"/>
                </a:solidFill>
              </a:rPr>
              <a:t>7.</a:t>
            </a:r>
            <a:endParaRPr lang="ru-RU" sz="54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3958" y="1759312"/>
            <a:ext cx="9731703" cy="333937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0"/>
              </a:rPr>
              <a:t>4</a:t>
            </a:r>
            <a:r>
              <a:rPr lang="ru-RU" sz="11500" b="1" cap="none" spc="0" dirty="0" smtClean="0">
                <a:ln w="0"/>
                <a:solidFill>
                  <a:schemeClr val="tx1"/>
                </a:solidFill>
              </a:rPr>
              <a:t> ТУР</a:t>
            </a:r>
          </a:p>
          <a:p>
            <a:pPr algn="ctr"/>
            <a:r>
              <a:rPr lang="ru-RU" sz="9600" b="1" dirty="0" smtClean="0">
                <a:ln w="0"/>
              </a:rPr>
              <a:t>«Чего не хватает»</a:t>
            </a:r>
            <a:endParaRPr lang="ru-RU" sz="9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3625" y="5316624"/>
            <a:ext cx="3764749" cy="132343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0"/>
                <a:solidFill>
                  <a:srgbClr val="FF0000"/>
                </a:solidFill>
              </a:rPr>
              <a:t>ОТВЕТЫ</a:t>
            </a:r>
            <a:endParaRPr lang="ru-RU" sz="8000" b="1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0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667</Words>
  <Application>Microsoft Office PowerPoint</Application>
  <PresentationFormat>Широкоэкранный</PresentationFormat>
  <Paragraphs>189</Paragraphs>
  <Slides>128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128</vt:i4>
      </vt:variant>
    </vt:vector>
  </HeadingPairs>
  <TitlesOfParts>
    <vt:vector size="133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</cp:revision>
  <dcterms:created xsi:type="dcterms:W3CDTF">2023-09-26T17:07:55Z</dcterms:created>
  <dcterms:modified xsi:type="dcterms:W3CDTF">2023-12-16T13:59:46Z</dcterms:modified>
</cp:coreProperties>
</file>